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358F85C6-6437-4DCD-A4B2-AB465010D1D3}" type="datetimeFigureOut">
              <a:rPr lang="fr-CA" smtClean="0"/>
              <a:t>2017-02-16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3938102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58F85C6-6437-4DCD-A4B2-AB465010D1D3}" type="datetimeFigureOut">
              <a:rPr lang="fr-CA" smtClean="0"/>
              <a:t>2017-02-16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132357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58F85C6-6437-4DCD-A4B2-AB465010D1D3}" type="datetimeFigureOut">
              <a:rPr lang="fr-CA" smtClean="0"/>
              <a:t>2017-02-16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172818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58F85C6-6437-4DCD-A4B2-AB465010D1D3}" type="datetimeFigureOut">
              <a:rPr lang="fr-CA" smtClean="0"/>
              <a:t>2017-02-16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3377598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58F85C6-6437-4DCD-A4B2-AB465010D1D3}" type="datetimeFigureOut">
              <a:rPr lang="fr-CA" smtClean="0"/>
              <a:t>2017-02-16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198401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358F85C6-6437-4DCD-A4B2-AB465010D1D3}" type="datetimeFigureOut">
              <a:rPr lang="fr-CA" smtClean="0"/>
              <a:t>2017-02-16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1877610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358F85C6-6437-4DCD-A4B2-AB465010D1D3}" type="datetimeFigureOut">
              <a:rPr lang="fr-CA" smtClean="0"/>
              <a:t>2017-02-16</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336233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358F85C6-6437-4DCD-A4B2-AB465010D1D3}" type="datetimeFigureOut">
              <a:rPr lang="fr-CA" smtClean="0"/>
              <a:t>2017-02-16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3542715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8F85C6-6437-4DCD-A4B2-AB465010D1D3}" type="datetimeFigureOut">
              <a:rPr lang="fr-CA" smtClean="0"/>
              <a:t>2017-02-16</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1164403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58F85C6-6437-4DCD-A4B2-AB465010D1D3}" type="datetimeFigureOut">
              <a:rPr lang="fr-CA" smtClean="0"/>
              <a:t>2017-02-16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257916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58F85C6-6437-4DCD-A4B2-AB465010D1D3}" type="datetimeFigureOut">
              <a:rPr lang="fr-CA" smtClean="0"/>
              <a:t>2017-02-16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03C745A-43C9-4759-B3CD-61A7DEF6C4E0}" type="slidenum">
              <a:rPr lang="fr-CA" smtClean="0"/>
              <a:t>‹N°›</a:t>
            </a:fld>
            <a:endParaRPr lang="fr-CA"/>
          </a:p>
        </p:txBody>
      </p:sp>
    </p:spTree>
    <p:extLst>
      <p:ext uri="{BB962C8B-B14F-4D97-AF65-F5344CB8AC3E}">
        <p14:creationId xmlns:p14="http://schemas.microsoft.com/office/powerpoint/2010/main" val="3604760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F85C6-6437-4DCD-A4B2-AB465010D1D3}" type="datetimeFigureOut">
              <a:rPr lang="fr-CA" smtClean="0"/>
              <a:t>2017-02-16</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C745A-43C9-4759-B3CD-61A7DEF6C4E0}" type="slidenum">
              <a:rPr lang="fr-CA" smtClean="0"/>
              <a:t>‹N°›</a:t>
            </a:fld>
            <a:endParaRPr lang="fr-CA"/>
          </a:p>
        </p:txBody>
      </p:sp>
    </p:spTree>
    <p:extLst>
      <p:ext uri="{BB962C8B-B14F-4D97-AF65-F5344CB8AC3E}">
        <p14:creationId xmlns:p14="http://schemas.microsoft.com/office/powerpoint/2010/main" val="2105307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a:t>
            </a:r>
            <a:r>
              <a:rPr lang="fr-CA" sz="3200" b="1" dirty="0" smtClean="0">
                <a:solidFill>
                  <a:schemeClr val="tx2">
                    <a:lumMod val="75000"/>
                  </a:schemeClr>
                </a:solidFill>
                <a:latin typeface="Calibri" panose="020F0502020204030204" pitchFamily="34" charset="0"/>
                <a:cs typeface="Aharoni" panose="02010803020104030203" pitchFamily="2" charset="-79"/>
              </a:rPr>
              <a:t>L’écoute, condition nécessaire à la </a:t>
            </a:r>
            <a:br>
              <a:rPr lang="fr-CA" sz="3200" b="1" dirty="0" smtClean="0">
                <a:solidFill>
                  <a:schemeClr val="tx2">
                    <a:lumMod val="75000"/>
                  </a:schemeClr>
                </a:solidFill>
                <a:latin typeface="Calibri" panose="020F0502020204030204" pitchFamily="34" charset="0"/>
                <a:cs typeface="Aharoni" panose="02010803020104030203" pitchFamily="2" charset="-79"/>
              </a:rPr>
            </a:br>
            <a:r>
              <a:rPr lang="fr-CA" sz="3200" b="1" dirty="0" smtClean="0">
                <a:solidFill>
                  <a:schemeClr val="tx2">
                    <a:lumMod val="75000"/>
                  </a:schemeClr>
                </a:solidFill>
                <a:latin typeface="Calibri" panose="020F0502020204030204" pitchFamily="34" charset="0"/>
                <a:cs typeface="Aharoni" panose="02010803020104030203" pitchFamily="2" charset="-79"/>
              </a:rPr>
              <a:t>     compréhension de l’autre/Autre</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3" name="Rectangle 2"/>
          <p:cNvSpPr/>
          <p:nvPr/>
        </p:nvSpPr>
        <p:spPr>
          <a:xfrm>
            <a:off x="372701" y="2895600"/>
            <a:ext cx="8382000" cy="3596369"/>
          </a:xfrm>
          <a:prstGeom prst="rect">
            <a:avLst/>
          </a:prstGeom>
        </p:spPr>
        <p:txBody>
          <a:bodyPr wrap="square">
            <a:spAutoFit/>
          </a:bodyPr>
          <a:lstStyle/>
          <a:p>
            <a:pPr marL="342900" marR="0" lvl="0" indent="-342900" algn="just">
              <a:lnSpc>
                <a:spcPct val="115000"/>
              </a:lnSpc>
              <a:spcBef>
                <a:spcPts val="0"/>
              </a:spcBef>
              <a:spcAft>
                <a:spcPts val="0"/>
              </a:spcAft>
              <a:buFont typeface="Symbol"/>
              <a:buChar char=""/>
            </a:pPr>
            <a:r>
              <a:rPr lang="fr-CA" sz="2000" dirty="0">
                <a:latin typeface="Calibri"/>
                <a:ea typeface="Calibri"/>
                <a:cs typeface="Times New Roman"/>
              </a:rPr>
              <a:t>L’écoute est ce qu’il y a de plus humain, de plus essentiel en nous :</a:t>
            </a:r>
          </a:p>
          <a:p>
            <a:pPr algn="just">
              <a:lnSpc>
                <a:spcPct val="115000"/>
              </a:lnSpc>
            </a:pPr>
            <a:r>
              <a:rPr lang="fr-CA" sz="2000" dirty="0">
                <a:latin typeface="Calibri"/>
                <a:ea typeface="Calibri"/>
                <a:cs typeface="Times New Roman"/>
              </a:rPr>
              <a:t> </a:t>
            </a:r>
          </a:p>
          <a:p>
            <a:pPr marL="180340" marR="0" algn="just">
              <a:lnSpc>
                <a:spcPct val="115000"/>
              </a:lnSpc>
              <a:spcBef>
                <a:spcPts val="0"/>
              </a:spcBef>
              <a:spcAft>
                <a:spcPts val="0"/>
              </a:spcAft>
            </a:pPr>
            <a:r>
              <a:rPr lang="fr-CA" sz="2000" dirty="0">
                <a:latin typeface="Calibri"/>
                <a:ea typeface="Times New Roman"/>
                <a:cs typeface="Times New Roman"/>
              </a:rPr>
              <a:t>« </a:t>
            </a:r>
            <a:r>
              <a:rPr lang="fr-CA" sz="2000" b="1" dirty="0">
                <a:latin typeface="Calibri"/>
                <a:ea typeface="Times New Roman"/>
                <a:cs typeface="Times New Roman"/>
              </a:rPr>
              <a:t>Écouter</a:t>
            </a:r>
            <a:r>
              <a:rPr lang="fr-CA" sz="2000" dirty="0">
                <a:latin typeface="Calibri"/>
                <a:ea typeface="Times New Roman"/>
                <a:cs typeface="Times New Roman"/>
              </a:rPr>
              <a:t> quelqu’un c’est amicalement lui ouvrir grands les bras, sans condition, dans une </a:t>
            </a:r>
            <a:r>
              <a:rPr lang="fr-CA" sz="2000" b="1" dirty="0">
                <a:latin typeface="Calibri"/>
                <a:ea typeface="Times New Roman"/>
                <a:cs typeface="Times New Roman"/>
              </a:rPr>
              <a:t>confiance bienveillante</a:t>
            </a:r>
            <a:r>
              <a:rPr lang="fr-CA" sz="2000" dirty="0">
                <a:latin typeface="Calibri"/>
                <a:ea typeface="Times New Roman"/>
                <a:cs typeface="Times New Roman"/>
              </a:rPr>
              <a:t>, c’est parier que ce qui va venir de lui est digne d’</a:t>
            </a:r>
            <a:r>
              <a:rPr lang="fr-CA" sz="2000" b="1" dirty="0">
                <a:latin typeface="Calibri"/>
                <a:ea typeface="Times New Roman"/>
                <a:cs typeface="Times New Roman"/>
              </a:rPr>
              <a:t>être accueilli</a:t>
            </a:r>
            <a:r>
              <a:rPr lang="fr-CA" sz="2000" dirty="0">
                <a:latin typeface="Calibri"/>
                <a:ea typeface="Times New Roman"/>
                <a:cs typeface="Times New Roman"/>
              </a:rPr>
              <a:t>. » (F. Midal)</a:t>
            </a:r>
            <a:endParaRPr lang="fr-CA" sz="2000" dirty="0">
              <a:latin typeface="Calibri"/>
              <a:ea typeface="Calibri"/>
              <a:cs typeface="Times New Roman"/>
            </a:endParaRPr>
          </a:p>
          <a:p>
            <a:pPr marL="180340" marR="0" algn="just">
              <a:lnSpc>
                <a:spcPct val="115000"/>
              </a:lnSpc>
              <a:spcBef>
                <a:spcPts val="0"/>
              </a:spcBef>
              <a:spcAft>
                <a:spcPts val="0"/>
              </a:spcAft>
            </a:pPr>
            <a:r>
              <a:rPr lang="fr-CA" sz="2000" dirty="0">
                <a:latin typeface="Calibri"/>
                <a:ea typeface="Times New Roman"/>
                <a:cs typeface="Times New Roman"/>
              </a:rPr>
              <a:t> </a:t>
            </a:r>
            <a:endParaRPr lang="fr-CA" sz="2000" dirty="0">
              <a:latin typeface="Calibri"/>
              <a:ea typeface="Calibri"/>
              <a:cs typeface="Times New Roman"/>
            </a:endParaRPr>
          </a:p>
          <a:p>
            <a:pPr marL="180340" marR="0" algn="just">
              <a:lnSpc>
                <a:spcPct val="115000"/>
              </a:lnSpc>
              <a:spcBef>
                <a:spcPts val="0"/>
              </a:spcBef>
              <a:spcAft>
                <a:spcPts val="0"/>
              </a:spcAft>
            </a:pPr>
            <a:r>
              <a:rPr lang="fr-CA" sz="2000" dirty="0">
                <a:latin typeface="Calibri"/>
                <a:ea typeface="Calibri"/>
                <a:cs typeface="Times New Roman"/>
              </a:rPr>
              <a:t>« </a:t>
            </a:r>
            <a:r>
              <a:rPr lang="fr-CA" sz="2000" b="1" dirty="0">
                <a:latin typeface="Calibri"/>
                <a:ea typeface="Calibri"/>
                <a:cs typeface="Times New Roman"/>
              </a:rPr>
              <a:t>Écoute</a:t>
            </a:r>
            <a:r>
              <a:rPr lang="fr-CA" sz="2000" dirty="0">
                <a:latin typeface="Calibri"/>
                <a:ea typeface="Calibri"/>
                <a:cs typeface="Times New Roman"/>
              </a:rPr>
              <a:t> Israël. Le Seigneur notre Dieu est le </a:t>
            </a:r>
            <a:r>
              <a:rPr lang="fr-CA" sz="2000" b="1" dirty="0">
                <a:latin typeface="Calibri"/>
                <a:ea typeface="Calibri"/>
                <a:cs typeface="Times New Roman"/>
              </a:rPr>
              <a:t>Seigneur Un</a:t>
            </a:r>
            <a:r>
              <a:rPr lang="fr-CA" sz="2000" dirty="0">
                <a:latin typeface="Calibri"/>
                <a:ea typeface="Calibri"/>
                <a:cs typeface="Times New Roman"/>
              </a:rPr>
              <a:t>. Tu </a:t>
            </a:r>
            <a:r>
              <a:rPr lang="fr-CA" sz="2000" b="1" dirty="0">
                <a:latin typeface="Calibri"/>
                <a:ea typeface="Calibri"/>
                <a:cs typeface="Times New Roman"/>
              </a:rPr>
              <a:t>aimeras</a:t>
            </a:r>
            <a:r>
              <a:rPr lang="fr-CA" sz="2000" dirty="0">
                <a:latin typeface="Calibri"/>
                <a:ea typeface="Calibri"/>
                <a:cs typeface="Times New Roman"/>
              </a:rPr>
              <a:t> le Seigneur ton Dieu de tout ton cœur, de tout ton être, de toute ta force. » (</a:t>
            </a:r>
            <a:r>
              <a:rPr lang="fr-CA" sz="2000" dirty="0" err="1">
                <a:latin typeface="Calibri"/>
                <a:ea typeface="Calibri"/>
                <a:cs typeface="Times New Roman"/>
              </a:rPr>
              <a:t>Dt</a:t>
            </a:r>
            <a:r>
              <a:rPr lang="fr-CA" sz="2000" dirty="0">
                <a:latin typeface="Calibri"/>
                <a:ea typeface="Calibri"/>
                <a:cs typeface="Times New Roman"/>
              </a:rPr>
              <a:t> 6, 4s.)</a:t>
            </a:r>
          </a:p>
          <a:p>
            <a:pPr algn="just">
              <a:lnSpc>
                <a:spcPct val="115000"/>
              </a:lnSpc>
            </a:pPr>
            <a:r>
              <a:rPr lang="fr-CA" dirty="0">
                <a:latin typeface="Calibri"/>
                <a:ea typeface="Calibri"/>
                <a:cs typeface="Times New Roman"/>
              </a:rPr>
              <a:t> </a:t>
            </a:r>
            <a:endParaRPr lang="fr-CA" sz="1600" dirty="0">
              <a:effectLst/>
              <a:latin typeface="Calibri"/>
              <a:ea typeface="Calibri"/>
              <a:cs typeface="Times New Roman"/>
            </a:endParaRPr>
          </a:p>
        </p:txBody>
      </p:sp>
    </p:spTree>
    <p:extLst>
      <p:ext uri="{BB962C8B-B14F-4D97-AF65-F5344CB8AC3E}">
        <p14:creationId xmlns:p14="http://schemas.microsoft.com/office/powerpoint/2010/main" val="1126336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Suggestions pour la personne chargée</a:t>
            </a:r>
            <a:b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b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de l’accueil :</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5" name="Rectangle 4"/>
          <p:cNvSpPr/>
          <p:nvPr/>
        </p:nvSpPr>
        <p:spPr>
          <a:xfrm>
            <a:off x="376473" y="2819400"/>
            <a:ext cx="8001000" cy="3207032"/>
          </a:xfrm>
          <a:prstGeom prst="rect">
            <a:avLst/>
          </a:prstGeom>
        </p:spPr>
        <p:txBody>
          <a:bodyPr wrap="square">
            <a:spAutoFit/>
          </a:bodyPr>
          <a:lstStyle/>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reprenez le plus fidèlement possible les propos de </a:t>
            </a:r>
            <a:r>
              <a:rPr lang="fr-CA" sz="2400" dirty="0" smtClean="0">
                <a:latin typeface="Calibri"/>
                <a:ea typeface="Calibri"/>
                <a:cs typeface="Times New Roman"/>
              </a:rPr>
              <a:t>l’autre</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exprimez votre empathie </a:t>
            </a:r>
            <a:endParaRPr lang="fr-CA" sz="2400" dirty="0" smtClean="0">
              <a:latin typeface="Calibri"/>
              <a:ea typeface="Calibri"/>
              <a:cs typeface="Times New Roman"/>
            </a:endParaRP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assurez-vous que l’environnement est propice à </a:t>
            </a:r>
            <a:r>
              <a:rPr lang="fr-CA" sz="2400" dirty="0" smtClean="0">
                <a:latin typeface="Calibri"/>
                <a:ea typeface="Calibri"/>
                <a:cs typeface="Times New Roman"/>
              </a:rPr>
              <a:t>l’écoute</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pensez que votre mission principale est de rendre </a:t>
            </a:r>
            <a:r>
              <a:rPr lang="fr-CA" sz="2400" dirty="0" smtClean="0">
                <a:latin typeface="Calibri"/>
                <a:ea typeface="Calibri"/>
                <a:cs typeface="Times New Roman"/>
              </a:rPr>
              <a:t>service</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cherchez toujours à donner au moins une </a:t>
            </a:r>
            <a:r>
              <a:rPr lang="fr-CA" sz="2400" dirty="0" smtClean="0">
                <a:latin typeface="Calibri"/>
                <a:ea typeface="Calibri"/>
                <a:cs typeface="Times New Roman"/>
              </a:rPr>
              <a:t>raison</a:t>
            </a:r>
            <a:br>
              <a:rPr lang="fr-CA" sz="2400" dirty="0" smtClean="0">
                <a:latin typeface="Calibri"/>
                <a:ea typeface="Calibri"/>
                <a:cs typeface="Times New Roman"/>
              </a:rPr>
            </a:br>
            <a:r>
              <a:rPr lang="fr-CA" sz="2400" dirty="0" smtClean="0">
                <a:latin typeface="Calibri"/>
                <a:ea typeface="Calibri"/>
                <a:cs typeface="Times New Roman"/>
              </a:rPr>
              <a:t>de </a:t>
            </a:r>
            <a:r>
              <a:rPr lang="fr-CA" sz="2400" dirty="0">
                <a:latin typeface="Calibri"/>
                <a:ea typeface="Calibri"/>
                <a:cs typeface="Times New Roman"/>
              </a:rPr>
              <a:t>satisfaction</a:t>
            </a:r>
            <a:endParaRPr lang="fr-CA" sz="2400" dirty="0">
              <a:effectLst/>
              <a:latin typeface="Calibri"/>
              <a:ea typeface="Calibri"/>
              <a:cs typeface="Times New Roman"/>
            </a:endParaRPr>
          </a:p>
        </p:txBody>
      </p:sp>
    </p:spTree>
    <p:extLst>
      <p:ext uri="{BB962C8B-B14F-4D97-AF65-F5344CB8AC3E}">
        <p14:creationId xmlns:p14="http://schemas.microsoft.com/office/powerpoint/2010/main" val="443092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En conclusion :  une écoute de soi au service</a:t>
            </a:r>
            <a:b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b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de l’écoute de l’autre</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3" name="Rectangle 2"/>
          <p:cNvSpPr/>
          <p:nvPr/>
        </p:nvSpPr>
        <p:spPr>
          <a:xfrm>
            <a:off x="381000" y="3124200"/>
            <a:ext cx="8146988" cy="2215991"/>
          </a:xfrm>
          <a:prstGeom prst="rect">
            <a:avLst/>
          </a:prstGeom>
        </p:spPr>
        <p:txBody>
          <a:bodyPr wrap="square">
            <a:spAutoFit/>
          </a:bodyPr>
          <a:lstStyle/>
          <a:p>
            <a:pPr marR="0" lvl="0" algn="just">
              <a:lnSpc>
                <a:spcPct val="115000"/>
              </a:lnSpc>
              <a:spcBef>
                <a:spcPts val="0"/>
              </a:spcBef>
              <a:spcAft>
                <a:spcPts val="0"/>
              </a:spcAft>
            </a:pPr>
            <a:r>
              <a:rPr lang="fr-CA" sz="2400" dirty="0">
                <a:latin typeface="Calibri"/>
                <a:ea typeface="Calibri"/>
                <a:cs typeface="Times New Roman"/>
              </a:rPr>
              <a:t>« Être proche de l’autre, le libérer, le décharger du poids qui repose sur ses épaules, lui enlever ces mille kilos qu’il ne peut pas soulever, qu’il ne pourra jamais soulever. Et cela passe surtout par </a:t>
            </a:r>
            <a:r>
              <a:rPr lang="fr-CA" sz="2400" b="1" dirty="0">
                <a:latin typeface="Calibri"/>
                <a:ea typeface="Calibri"/>
                <a:cs typeface="Times New Roman"/>
              </a:rPr>
              <a:t>l’écoute, qui ouvre le chemin de la confiance</a:t>
            </a:r>
            <a:r>
              <a:rPr lang="fr-CA" sz="2400" dirty="0">
                <a:latin typeface="Calibri"/>
                <a:ea typeface="Calibri"/>
                <a:cs typeface="Times New Roman"/>
              </a:rPr>
              <a:t>, de l’humble confiance : la foi. » (Fr. Roger de Taizé) </a:t>
            </a:r>
            <a:endParaRPr lang="fr-CA" sz="2400" dirty="0">
              <a:effectLst/>
              <a:latin typeface="Calibri"/>
              <a:ea typeface="Calibri"/>
              <a:cs typeface="Times New Roman"/>
            </a:endParaRPr>
          </a:p>
        </p:txBody>
      </p:sp>
    </p:spTree>
    <p:extLst>
      <p:ext uri="{BB962C8B-B14F-4D97-AF65-F5344CB8AC3E}">
        <p14:creationId xmlns:p14="http://schemas.microsoft.com/office/powerpoint/2010/main" val="919109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a:t>
            </a:r>
            <a:r>
              <a:rPr lang="fr-CA" sz="3200" b="1" dirty="0" smtClean="0">
                <a:solidFill>
                  <a:schemeClr val="tx2">
                    <a:lumMod val="75000"/>
                  </a:schemeClr>
                </a:solidFill>
                <a:latin typeface="Calibri" panose="020F0502020204030204" pitchFamily="34" charset="0"/>
                <a:cs typeface="Aharoni" panose="02010803020104030203" pitchFamily="2" charset="-79"/>
              </a:rPr>
              <a:t>L’écoute, condition nécessaire à la </a:t>
            </a:r>
            <a:br>
              <a:rPr lang="fr-CA" sz="3200" b="1" dirty="0" smtClean="0">
                <a:solidFill>
                  <a:schemeClr val="tx2">
                    <a:lumMod val="75000"/>
                  </a:schemeClr>
                </a:solidFill>
                <a:latin typeface="Calibri" panose="020F0502020204030204" pitchFamily="34" charset="0"/>
                <a:cs typeface="Aharoni" panose="02010803020104030203" pitchFamily="2" charset="-79"/>
              </a:rPr>
            </a:br>
            <a:r>
              <a:rPr lang="fr-CA" sz="3200" b="1" dirty="0" smtClean="0">
                <a:solidFill>
                  <a:schemeClr val="tx2">
                    <a:lumMod val="75000"/>
                  </a:schemeClr>
                </a:solidFill>
                <a:latin typeface="Calibri" panose="020F0502020204030204" pitchFamily="34" charset="0"/>
                <a:cs typeface="Aharoni" panose="02010803020104030203" pitchFamily="2" charset="-79"/>
              </a:rPr>
              <a:t>     compréhension de l’autre/Autre</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6" name="Rectangle 5"/>
          <p:cNvSpPr/>
          <p:nvPr/>
        </p:nvSpPr>
        <p:spPr>
          <a:xfrm>
            <a:off x="389298" y="3124200"/>
            <a:ext cx="8373702" cy="1791260"/>
          </a:xfrm>
          <a:prstGeom prst="rect">
            <a:avLst/>
          </a:prstGeom>
        </p:spPr>
        <p:txBody>
          <a:bodyPr wrap="square">
            <a:spAutoFit/>
          </a:bodyPr>
          <a:lstStyle/>
          <a:p>
            <a:pPr marL="342900" marR="0" lvl="0" indent="-342900" algn="just">
              <a:lnSpc>
                <a:spcPct val="115000"/>
              </a:lnSpc>
              <a:spcBef>
                <a:spcPts val="0"/>
              </a:spcBef>
              <a:spcAft>
                <a:spcPts val="0"/>
              </a:spcAft>
              <a:buFont typeface="Symbol"/>
              <a:buChar char=""/>
            </a:pPr>
            <a:r>
              <a:rPr lang="fr-CA" sz="2400" dirty="0">
                <a:latin typeface="Calibri"/>
                <a:ea typeface="Calibri"/>
                <a:cs typeface="Times New Roman"/>
              </a:rPr>
              <a:t>Trois aspects inter-reliés de la communication :</a:t>
            </a:r>
          </a:p>
          <a:p>
            <a:pPr marR="0" lvl="0" algn="just">
              <a:lnSpc>
                <a:spcPct val="115000"/>
              </a:lnSpc>
              <a:spcBef>
                <a:spcPts val="0"/>
              </a:spcBef>
              <a:spcAft>
                <a:spcPts val="0"/>
              </a:spcAft>
            </a:pPr>
            <a:r>
              <a:rPr lang="fr-CA" sz="2400" dirty="0" smtClean="0">
                <a:latin typeface="Calibri"/>
                <a:ea typeface="Calibri"/>
                <a:cs typeface="Times New Roman"/>
              </a:rPr>
              <a:t>	-  écouter</a:t>
            </a:r>
            <a:endParaRPr lang="fr-CA" sz="2400" dirty="0">
              <a:latin typeface="Calibri"/>
              <a:ea typeface="Calibri"/>
              <a:cs typeface="Times New Roman"/>
            </a:endParaRPr>
          </a:p>
          <a:p>
            <a:pPr marR="0" lvl="0" algn="just">
              <a:lnSpc>
                <a:spcPct val="115000"/>
              </a:lnSpc>
              <a:spcBef>
                <a:spcPts val="0"/>
              </a:spcBef>
              <a:spcAft>
                <a:spcPts val="0"/>
              </a:spcAft>
            </a:pPr>
            <a:r>
              <a:rPr lang="fr-CA" sz="2400" dirty="0" smtClean="0">
                <a:latin typeface="Calibri"/>
                <a:ea typeface="Calibri"/>
                <a:cs typeface="Times New Roman"/>
              </a:rPr>
              <a:t>	-  accueillir </a:t>
            </a:r>
            <a:r>
              <a:rPr lang="fr-CA" sz="2400" dirty="0">
                <a:latin typeface="Calibri"/>
                <a:ea typeface="Calibri"/>
                <a:cs typeface="Times New Roman"/>
              </a:rPr>
              <a:t>l’identité de Celui/celui ou celle qui parle </a:t>
            </a:r>
          </a:p>
          <a:p>
            <a:pPr marR="0" lvl="0" algn="just">
              <a:lnSpc>
                <a:spcPct val="115000"/>
              </a:lnSpc>
              <a:spcBef>
                <a:spcPts val="0"/>
              </a:spcBef>
              <a:spcAft>
                <a:spcPts val="0"/>
              </a:spcAft>
            </a:pPr>
            <a:r>
              <a:rPr lang="fr-CA" sz="2400" dirty="0" smtClean="0">
                <a:latin typeface="Calibri"/>
                <a:ea typeface="Calibri"/>
                <a:cs typeface="Times New Roman"/>
              </a:rPr>
              <a:t>	-  aimer</a:t>
            </a:r>
            <a:r>
              <a:rPr lang="fr-CA" sz="2400" dirty="0">
                <a:latin typeface="Calibri"/>
                <a:ea typeface="Calibri"/>
                <a:cs typeface="Times New Roman"/>
              </a:rPr>
              <a:t>, une attitude de base qui naît de l’écoute</a:t>
            </a:r>
            <a:endParaRPr lang="fr-CA" sz="2400" dirty="0">
              <a:effectLst/>
              <a:latin typeface="Calibri"/>
              <a:ea typeface="Calibri"/>
              <a:cs typeface="Times New Roman"/>
            </a:endParaRPr>
          </a:p>
        </p:txBody>
      </p:sp>
    </p:spTree>
    <p:extLst>
      <p:ext uri="{BB962C8B-B14F-4D97-AF65-F5344CB8AC3E}">
        <p14:creationId xmlns:p14="http://schemas.microsoft.com/office/powerpoint/2010/main" val="715387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Une pratique à la fois indispensable</a:t>
            </a:r>
            <a:b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b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et exigeante</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3" name="Rectangle 2"/>
          <p:cNvSpPr/>
          <p:nvPr/>
        </p:nvSpPr>
        <p:spPr>
          <a:xfrm>
            <a:off x="378547" y="2819400"/>
            <a:ext cx="8454428" cy="3490186"/>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fr-CA" sz="2400" dirty="0">
                <a:latin typeface="Calibri"/>
                <a:ea typeface="Calibri"/>
                <a:cs typeface="Times New Roman"/>
              </a:rPr>
              <a:t>L’écoute est une attitude de vie — et non une technique — </a:t>
            </a:r>
            <a:r>
              <a:rPr lang="fr-CA" sz="2400" dirty="0" smtClean="0">
                <a:latin typeface="Calibri"/>
                <a:ea typeface="Calibri"/>
                <a:cs typeface="Times New Roman"/>
              </a:rPr>
              <a:t>qui demande </a:t>
            </a:r>
            <a:r>
              <a:rPr lang="fr-CA" sz="2400" dirty="0">
                <a:latin typeface="Calibri"/>
                <a:ea typeface="Calibri"/>
                <a:cs typeface="Times New Roman"/>
              </a:rPr>
              <a:t>de la volonté, de la pratique et de la patience pour se développer. </a:t>
            </a:r>
          </a:p>
          <a:p>
            <a:pPr marL="180340" marR="0" algn="just">
              <a:lnSpc>
                <a:spcPct val="115000"/>
              </a:lnSpc>
              <a:spcBef>
                <a:spcPts val="0"/>
              </a:spcBef>
              <a:spcAft>
                <a:spcPts val="0"/>
              </a:spcAft>
            </a:pPr>
            <a:r>
              <a:rPr lang="fr-CA" sz="2400" dirty="0">
                <a:latin typeface="Calibri"/>
                <a:ea typeface="Calibri"/>
                <a:cs typeface="Times New Roman"/>
              </a:rPr>
              <a:t> </a:t>
            </a:r>
          </a:p>
          <a:p>
            <a:pPr marL="342900" marR="0" lvl="0" indent="-342900" algn="just">
              <a:lnSpc>
                <a:spcPct val="115000"/>
              </a:lnSpc>
              <a:spcBef>
                <a:spcPts val="0"/>
              </a:spcBef>
              <a:spcAft>
                <a:spcPts val="0"/>
              </a:spcAft>
              <a:buFont typeface="Symbol"/>
              <a:buChar char=""/>
            </a:pPr>
            <a:r>
              <a:rPr lang="fr-CA" sz="2400" dirty="0">
                <a:latin typeface="Calibri"/>
                <a:ea typeface="Calibri"/>
                <a:cs typeface="Times New Roman"/>
              </a:rPr>
              <a:t>Une bonne écoute requiert :</a:t>
            </a:r>
          </a:p>
          <a:p>
            <a:pPr marR="0" lvl="0">
              <a:lnSpc>
                <a:spcPct val="115000"/>
              </a:lnSpc>
              <a:spcBef>
                <a:spcPts val="0"/>
              </a:spcBef>
              <a:spcAft>
                <a:spcPts val="0"/>
              </a:spcAft>
            </a:pPr>
            <a:r>
              <a:rPr lang="fr-CA" sz="2400" dirty="0" smtClean="0">
                <a:latin typeface="Calibri"/>
                <a:ea typeface="Times New Roman"/>
                <a:cs typeface="Times New Roman"/>
              </a:rPr>
              <a:t>	-  d’avoir </a:t>
            </a:r>
            <a:r>
              <a:rPr lang="fr-CA" sz="2400" dirty="0">
                <a:latin typeface="Calibri"/>
                <a:ea typeface="Times New Roman"/>
                <a:cs typeface="Times New Roman"/>
              </a:rPr>
              <a:t>été soi-même écouté et entendu</a:t>
            </a:r>
            <a:endParaRPr lang="fr-CA" sz="2400" dirty="0">
              <a:latin typeface="Calibri"/>
              <a:ea typeface="Calibri"/>
              <a:cs typeface="Times New Roman"/>
            </a:endParaRPr>
          </a:p>
          <a:p>
            <a:pPr marR="0" lvl="0">
              <a:lnSpc>
                <a:spcPct val="115000"/>
              </a:lnSpc>
              <a:spcBef>
                <a:spcPts val="0"/>
              </a:spcBef>
              <a:spcAft>
                <a:spcPts val="0"/>
              </a:spcAft>
            </a:pPr>
            <a:r>
              <a:rPr lang="fr-CA" sz="2400" dirty="0" smtClean="0">
                <a:latin typeface="Calibri"/>
                <a:ea typeface="Times New Roman"/>
                <a:cs typeface="Times New Roman"/>
              </a:rPr>
              <a:t>	-  d’être </a:t>
            </a:r>
            <a:r>
              <a:rPr lang="fr-CA" sz="2400" dirty="0">
                <a:latin typeface="Calibri"/>
                <a:ea typeface="Times New Roman"/>
                <a:cs typeface="Times New Roman"/>
              </a:rPr>
              <a:t>capable de s’écouter et de s’entendre soi-même</a:t>
            </a:r>
            <a:endParaRPr lang="fr-CA" sz="2400" dirty="0">
              <a:latin typeface="Calibri"/>
              <a:ea typeface="Calibri"/>
              <a:cs typeface="Times New Roman"/>
            </a:endParaRPr>
          </a:p>
          <a:p>
            <a:pPr marR="0" lvl="0">
              <a:lnSpc>
                <a:spcPct val="115000"/>
              </a:lnSpc>
              <a:spcBef>
                <a:spcPts val="0"/>
              </a:spcBef>
              <a:spcAft>
                <a:spcPts val="0"/>
              </a:spcAft>
            </a:pPr>
            <a:r>
              <a:rPr lang="fr-CA" sz="2400" dirty="0" smtClean="0">
                <a:latin typeface="Calibri"/>
                <a:ea typeface="Times New Roman"/>
                <a:cs typeface="Times New Roman"/>
              </a:rPr>
              <a:t>	-  d’écouter </a:t>
            </a:r>
            <a:r>
              <a:rPr lang="fr-CA" sz="2400" dirty="0">
                <a:latin typeface="Calibri"/>
                <a:ea typeface="Times New Roman"/>
                <a:cs typeface="Times New Roman"/>
              </a:rPr>
              <a:t>l’autre qui me parle</a:t>
            </a:r>
            <a:endParaRPr lang="fr-CA" sz="2400" dirty="0">
              <a:effectLst/>
              <a:latin typeface="Calibri"/>
              <a:ea typeface="Calibri"/>
              <a:cs typeface="Times New Roman"/>
            </a:endParaRPr>
          </a:p>
        </p:txBody>
      </p:sp>
    </p:spTree>
    <p:extLst>
      <p:ext uri="{BB962C8B-B14F-4D97-AF65-F5344CB8AC3E}">
        <p14:creationId xmlns:p14="http://schemas.microsoft.com/office/powerpoint/2010/main" val="2793869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L’écoute c’est :</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5" name="Rectangle 4"/>
          <p:cNvSpPr/>
          <p:nvPr/>
        </p:nvSpPr>
        <p:spPr>
          <a:xfrm>
            <a:off x="381000" y="2654780"/>
            <a:ext cx="8229600" cy="3065455"/>
          </a:xfrm>
          <a:prstGeom prst="rect">
            <a:avLst/>
          </a:prstGeom>
        </p:spPr>
        <p:txBody>
          <a:bodyPr wrap="square">
            <a:spAutoFit/>
          </a:bodyPr>
          <a:lstStyle/>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d’abord s’accueillir comme personne ayant ses propres </a:t>
            </a:r>
            <a:r>
              <a:rPr lang="fr-CA" sz="2400" dirty="0" smtClean="0">
                <a:latin typeface="Calibri"/>
                <a:ea typeface="Calibri"/>
                <a:cs typeface="Times New Roman"/>
              </a:rPr>
              <a:t>vulnérabilités</a:t>
            </a:r>
          </a:p>
          <a:p>
            <a:pPr marR="0" lvl="0" algn="just">
              <a:lnSpc>
                <a:spcPct val="115000"/>
              </a:lnSpc>
              <a:spcBef>
                <a:spcPts val="0"/>
              </a:spcBef>
              <a:spcAft>
                <a:spcPts val="0"/>
              </a:spcAft>
            </a:pPr>
            <a:r>
              <a:rPr lang="fr-CA" sz="800" dirty="0" smtClean="0">
                <a:latin typeface="Calibri"/>
                <a:ea typeface="Calibri"/>
                <a:cs typeface="Times New Roman"/>
              </a:rPr>
              <a:t> </a:t>
            </a: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être présent entièrement à l’autre, attentif et accueillant </a:t>
            </a:r>
            <a:endParaRPr lang="fr-CA" sz="2400" dirty="0" smtClean="0">
              <a:latin typeface="Calibri"/>
              <a:ea typeface="Calibri"/>
              <a:cs typeface="Times New Roman"/>
            </a:endParaRP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commencer par se taire pour se laisser rejoindre par </a:t>
            </a:r>
            <a:r>
              <a:rPr lang="fr-CA" sz="2400" dirty="0" smtClean="0">
                <a:latin typeface="Calibri"/>
                <a:ea typeface="Calibri"/>
                <a:cs typeface="Times New Roman"/>
              </a:rPr>
              <a:t>l’autre</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laisser de côté tout ce qui nous occupe pour donner de l’attention, du temps et une présence bienveillante à l’autre</a:t>
            </a:r>
            <a:endParaRPr lang="fr-CA" sz="2400" dirty="0">
              <a:effectLst/>
              <a:latin typeface="Calibri"/>
              <a:ea typeface="Calibri"/>
              <a:cs typeface="Times New Roman"/>
            </a:endParaRPr>
          </a:p>
        </p:txBody>
      </p:sp>
    </p:spTree>
    <p:extLst>
      <p:ext uri="{BB962C8B-B14F-4D97-AF65-F5344CB8AC3E}">
        <p14:creationId xmlns:p14="http://schemas.microsoft.com/office/powerpoint/2010/main" val="273831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L’écoute c’est :</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3" name="Rectangle 2"/>
          <p:cNvSpPr/>
          <p:nvPr/>
        </p:nvSpPr>
        <p:spPr>
          <a:xfrm>
            <a:off x="381000" y="2665869"/>
            <a:ext cx="8229600" cy="2640723"/>
          </a:xfrm>
          <a:prstGeom prst="rect">
            <a:avLst/>
          </a:prstGeom>
        </p:spPr>
        <p:txBody>
          <a:bodyPr wrap="square">
            <a:spAutoFit/>
          </a:bodyPr>
          <a:lstStyle/>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prêter l’oreille pour entendre ce que l’autre veut nous </a:t>
            </a:r>
            <a:r>
              <a:rPr lang="fr-CA" sz="2400" dirty="0" smtClean="0">
                <a:latin typeface="Calibri"/>
                <a:ea typeface="Calibri"/>
                <a:cs typeface="Times New Roman"/>
              </a:rPr>
              <a:t>dire</a:t>
            </a:r>
          </a:p>
          <a:p>
            <a:pPr marR="0" lvl="0" algn="just">
              <a:lnSpc>
                <a:spcPct val="115000"/>
              </a:lnSpc>
              <a:spcBef>
                <a:spcPts val="0"/>
              </a:spcBef>
              <a:spcAft>
                <a:spcPts val="0"/>
              </a:spcAft>
            </a:pPr>
            <a:r>
              <a:rPr lang="fr-CA" sz="800" dirty="0" smtClean="0">
                <a:latin typeface="Calibri"/>
                <a:ea typeface="Calibri"/>
                <a:cs typeface="Times New Roman"/>
              </a:rPr>
              <a:t> </a:t>
            </a: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discerner les différents sens possibles des propos ou gestes de </a:t>
            </a:r>
            <a:r>
              <a:rPr lang="fr-CA" sz="2400" dirty="0" smtClean="0">
                <a:latin typeface="Calibri"/>
                <a:ea typeface="Calibri"/>
                <a:cs typeface="Times New Roman"/>
              </a:rPr>
              <a:t>l’autre</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respecter les opinions de l’autre sans les endosser pour </a:t>
            </a:r>
            <a:r>
              <a:rPr lang="fr-CA" sz="2400" dirty="0" smtClean="0">
                <a:latin typeface="Calibri"/>
                <a:ea typeface="Calibri"/>
                <a:cs typeface="Times New Roman"/>
              </a:rPr>
              <a:t>soi</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laisser l’espace à l’autre pour s’exprimer jusqu’au bout… </a:t>
            </a:r>
            <a:endParaRPr lang="fr-CA" sz="2400" dirty="0">
              <a:effectLst/>
              <a:latin typeface="Calibri"/>
              <a:ea typeface="Calibri"/>
              <a:cs typeface="Times New Roman"/>
            </a:endParaRPr>
          </a:p>
        </p:txBody>
      </p:sp>
    </p:spTree>
    <p:extLst>
      <p:ext uri="{BB962C8B-B14F-4D97-AF65-F5344CB8AC3E}">
        <p14:creationId xmlns:p14="http://schemas.microsoft.com/office/powerpoint/2010/main" val="1472486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Les difficultés de l’écoute :</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5" name="Rectangle 4"/>
          <p:cNvSpPr/>
          <p:nvPr/>
        </p:nvSpPr>
        <p:spPr>
          <a:xfrm>
            <a:off x="457200" y="2743200"/>
            <a:ext cx="6400800" cy="3348609"/>
          </a:xfrm>
          <a:prstGeom prst="rect">
            <a:avLst/>
          </a:prstGeom>
        </p:spPr>
        <p:txBody>
          <a:bodyPr wrap="square">
            <a:spAutoFit/>
          </a:bodyPr>
          <a:lstStyle/>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entendre mal ou de </a:t>
            </a:r>
            <a:r>
              <a:rPr lang="fr-CA" sz="2400" dirty="0" smtClean="0">
                <a:latin typeface="Calibri"/>
                <a:ea typeface="Calibri"/>
                <a:cs typeface="Times New Roman"/>
              </a:rPr>
              <a:t>travers</a:t>
            </a:r>
          </a:p>
          <a:p>
            <a:pPr marR="0" lvl="0" algn="just">
              <a:lnSpc>
                <a:spcPct val="115000"/>
              </a:lnSpc>
              <a:spcBef>
                <a:spcPts val="0"/>
              </a:spcBef>
              <a:spcAft>
                <a:spcPts val="0"/>
              </a:spcAft>
            </a:pPr>
            <a:r>
              <a:rPr lang="fr-CA" sz="800" dirty="0" smtClean="0">
                <a:latin typeface="Calibri"/>
                <a:ea typeface="Calibri"/>
                <a:cs typeface="Times New Roman"/>
              </a:rPr>
              <a:t> </a:t>
            </a: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interrompre </a:t>
            </a:r>
            <a:endParaRPr lang="fr-CA" sz="2400" dirty="0" smtClean="0">
              <a:latin typeface="Calibri"/>
              <a:ea typeface="Calibri"/>
              <a:cs typeface="Times New Roman"/>
            </a:endParaRP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porter un </a:t>
            </a:r>
            <a:r>
              <a:rPr lang="fr-CA" sz="2400" dirty="0" smtClean="0">
                <a:latin typeface="Calibri"/>
                <a:ea typeface="Calibri"/>
                <a:cs typeface="Times New Roman"/>
              </a:rPr>
              <a:t>jugement</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manquer </a:t>
            </a:r>
            <a:r>
              <a:rPr lang="fr-CA" sz="2400" dirty="0" smtClean="0">
                <a:latin typeface="Calibri"/>
                <a:ea typeface="Calibri"/>
                <a:cs typeface="Times New Roman"/>
              </a:rPr>
              <a:t>d’attention</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être trop </a:t>
            </a:r>
            <a:r>
              <a:rPr lang="fr-CA" sz="2400" dirty="0" smtClean="0">
                <a:latin typeface="Calibri"/>
                <a:ea typeface="Calibri"/>
                <a:cs typeface="Times New Roman"/>
              </a:rPr>
              <a:t>émotif</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se laisser distraire tout en essayant d’écouter</a:t>
            </a:r>
            <a:endParaRPr lang="fr-CA" sz="2400" dirty="0">
              <a:effectLst/>
              <a:latin typeface="Calibri"/>
              <a:ea typeface="Calibri"/>
              <a:cs typeface="Times New Roman"/>
            </a:endParaRPr>
          </a:p>
        </p:txBody>
      </p:sp>
    </p:spTree>
    <p:extLst>
      <p:ext uri="{BB962C8B-B14F-4D97-AF65-F5344CB8AC3E}">
        <p14:creationId xmlns:p14="http://schemas.microsoft.com/office/powerpoint/2010/main" val="3108259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Comment améliorer son sens de l’écoute?</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3" name="Rectangle 2"/>
          <p:cNvSpPr/>
          <p:nvPr/>
        </p:nvSpPr>
        <p:spPr>
          <a:xfrm>
            <a:off x="381000" y="2743200"/>
            <a:ext cx="7696200" cy="3348609"/>
          </a:xfrm>
          <a:prstGeom prst="rect">
            <a:avLst/>
          </a:prstGeom>
        </p:spPr>
        <p:txBody>
          <a:bodyPr wrap="square">
            <a:spAutoFit/>
          </a:bodyPr>
          <a:lstStyle/>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se centrer sur la personne que l’on </a:t>
            </a:r>
            <a:r>
              <a:rPr lang="fr-CA" sz="2400" dirty="0" smtClean="0">
                <a:latin typeface="Calibri"/>
                <a:ea typeface="Calibri"/>
                <a:cs typeface="Times New Roman"/>
              </a:rPr>
              <a:t>écoute</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avoir une attitude d’«hospitalité intérieure</a:t>
            </a:r>
            <a:r>
              <a:rPr lang="fr-CA" sz="2400" dirty="0" smtClean="0">
                <a:latin typeface="Calibri"/>
                <a:ea typeface="Calibri"/>
                <a:cs typeface="Times New Roman"/>
              </a:rPr>
              <a:t>»</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laisser la parole venir </a:t>
            </a:r>
            <a:r>
              <a:rPr lang="fr-CA" sz="2400" dirty="0" smtClean="0">
                <a:latin typeface="Calibri"/>
                <a:ea typeface="Calibri"/>
                <a:cs typeface="Times New Roman"/>
              </a:rPr>
              <a:t>librement</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donner des signes visibles </a:t>
            </a:r>
            <a:r>
              <a:rPr lang="fr-CA" sz="2400" dirty="0" smtClean="0">
                <a:latin typeface="Calibri"/>
                <a:ea typeface="Calibri"/>
                <a:cs typeface="Times New Roman"/>
              </a:rPr>
              <a:t>d’écoute</a:t>
            </a:r>
          </a:p>
          <a:p>
            <a:pPr marR="0" lvl="0" algn="just">
              <a:lnSpc>
                <a:spcPct val="115000"/>
              </a:lnSpc>
              <a:spcBef>
                <a:spcPts val="0"/>
              </a:spcBef>
              <a:spcAft>
                <a:spcPts val="0"/>
              </a:spcAft>
            </a:pPr>
            <a:r>
              <a:rPr lang="fr-CA" sz="800" dirty="0">
                <a:latin typeface="Calibri"/>
                <a:ea typeface="Calibri"/>
                <a:cs typeface="Times New Roman"/>
              </a:rPr>
              <a:t> </a:t>
            </a: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être particulièrement attentif à ce qui ne se dit </a:t>
            </a:r>
            <a:r>
              <a:rPr lang="fr-CA" sz="2400" dirty="0" smtClean="0">
                <a:latin typeface="Calibri"/>
                <a:ea typeface="Calibri"/>
                <a:cs typeface="Times New Roman"/>
              </a:rPr>
              <a:t>pas</a:t>
            </a:r>
          </a:p>
          <a:p>
            <a:pPr marR="0" lvl="0" algn="just">
              <a:lnSpc>
                <a:spcPct val="115000"/>
              </a:lnSpc>
              <a:spcBef>
                <a:spcPts val="0"/>
              </a:spcBef>
              <a:spcAft>
                <a:spcPts val="0"/>
              </a:spcAft>
            </a:pPr>
            <a:r>
              <a:rPr lang="fr-CA" sz="800" dirty="0">
                <a:latin typeface="Calibri"/>
                <a:ea typeface="Calibri"/>
                <a:cs typeface="Times New Roman"/>
              </a:rPr>
              <a:t> </a:t>
            </a: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éviter de tirer des conclusions hâtives</a:t>
            </a:r>
            <a:endParaRPr lang="fr-CA" sz="2400" dirty="0">
              <a:effectLst/>
              <a:latin typeface="Calibri"/>
              <a:ea typeface="Calibri"/>
              <a:cs typeface="Times New Roman"/>
            </a:endParaRPr>
          </a:p>
        </p:txBody>
      </p:sp>
    </p:spTree>
    <p:extLst>
      <p:ext uri="{BB962C8B-B14F-4D97-AF65-F5344CB8AC3E}">
        <p14:creationId xmlns:p14="http://schemas.microsoft.com/office/powerpoint/2010/main" val="2125114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Comment améliorer son sens de l’écoute?</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5" name="Rectangle 4"/>
          <p:cNvSpPr/>
          <p:nvPr/>
        </p:nvSpPr>
        <p:spPr>
          <a:xfrm>
            <a:off x="337618" y="2743200"/>
            <a:ext cx="8136426" cy="3631763"/>
          </a:xfrm>
          <a:prstGeom prst="rect">
            <a:avLst/>
          </a:prstGeom>
        </p:spPr>
        <p:txBody>
          <a:bodyPr wrap="square">
            <a:spAutoFit/>
          </a:bodyPr>
          <a:lstStyle/>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savoir reformuler avec nos mots ce que nous croyons </a:t>
            </a:r>
            <a:r>
              <a:rPr lang="fr-CA" sz="2400" dirty="0" smtClean="0">
                <a:latin typeface="Calibri"/>
                <a:ea typeface="Calibri"/>
                <a:cs typeface="Times New Roman"/>
              </a:rPr>
              <a:t>comprendre</a:t>
            </a:r>
          </a:p>
          <a:p>
            <a:pPr marR="0" lvl="0" algn="just">
              <a:lnSpc>
                <a:spcPct val="115000"/>
              </a:lnSpc>
              <a:spcBef>
                <a:spcPts val="0"/>
              </a:spcBef>
              <a:spcAft>
                <a:spcPts val="0"/>
              </a:spcAft>
            </a:pPr>
            <a:endParaRPr lang="fr-CA" sz="800" dirty="0" smtClean="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smtClean="0">
                <a:latin typeface="Calibri"/>
                <a:ea typeface="Calibri"/>
                <a:cs typeface="Times New Roman"/>
              </a:rPr>
              <a:t>poser </a:t>
            </a:r>
            <a:r>
              <a:rPr lang="fr-CA" sz="2400" dirty="0">
                <a:latin typeface="Calibri"/>
                <a:ea typeface="Calibri"/>
                <a:cs typeface="Times New Roman"/>
              </a:rPr>
              <a:t>des </a:t>
            </a:r>
            <a:r>
              <a:rPr lang="fr-CA" sz="2400" dirty="0" smtClean="0">
                <a:latin typeface="Calibri"/>
                <a:ea typeface="Calibri"/>
                <a:cs typeface="Times New Roman"/>
              </a:rPr>
              <a:t>questions</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avoir un respect profond pour la manière de voir et de sentir les </a:t>
            </a:r>
            <a:r>
              <a:rPr lang="fr-CA" sz="2400" dirty="0" smtClean="0">
                <a:latin typeface="Calibri"/>
                <a:ea typeface="Calibri"/>
                <a:cs typeface="Times New Roman"/>
              </a:rPr>
              <a:t>choses</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accepter de ne pas tout comprendre </a:t>
            </a:r>
            <a:endParaRPr lang="fr-CA" sz="2400" dirty="0" smtClean="0">
              <a:latin typeface="Calibri"/>
              <a:ea typeface="Calibri"/>
              <a:cs typeface="Times New Roman"/>
            </a:endParaRP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avoir une attitude d’empathie</a:t>
            </a:r>
            <a:endParaRPr lang="fr-CA" sz="2400" dirty="0">
              <a:effectLst/>
              <a:latin typeface="Calibri"/>
              <a:ea typeface="Calibri"/>
              <a:cs typeface="Times New Roman"/>
            </a:endParaRPr>
          </a:p>
        </p:txBody>
      </p:sp>
    </p:spTree>
    <p:extLst>
      <p:ext uri="{BB962C8B-B14F-4D97-AF65-F5344CB8AC3E}">
        <p14:creationId xmlns:p14="http://schemas.microsoft.com/office/powerpoint/2010/main" val="3085259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96123" y="1524000"/>
            <a:ext cx="8619277" cy="1109804"/>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fr-CA" sz="3200" b="1" dirty="0">
                <a:solidFill>
                  <a:schemeClr val="tx2">
                    <a:lumMod val="75000"/>
                  </a:schemeClr>
                </a:solidFill>
                <a:latin typeface="Calibri" panose="020F0502020204030204" pitchFamily="34" charset="0"/>
                <a:cs typeface="Aharoni" panose="02010803020104030203" pitchFamily="2" charset="-79"/>
                <a:sym typeface="Wingdings"/>
              </a:rPr>
              <a:t></a:t>
            </a: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Suggestions pour la personne chargée</a:t>
            </a:r>
            <a:b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br>
            <a:r>
              <a:rPr lang="fr-CA" sz="3200" b="1" dirty="0" smtClean="0">
                <a:solidFill>
                  <a:schemeClr val="tx2">
                    <a:lumMod val="75000"/>
                  </a:schemeClr>
                </a:solidFill>
                <a:latin typeface="Calibri" panose="020F0502020204030204" pitchFamily="34" charset="0"/>
                <a:cs typeface="Aharoni" panose="02010803020104030203" pitchFamily="2" charset="-79"/>
                <a:sym typeface="Wingdings"/>
              </a:rPr>
              <a:t>     de l’accueil :</a:t>
            </a:r>
            <a:endParaRPr lang="fr-CA" sz="3200" b="1" dirty="0">
              <a:solidFill>
                <a:schemeClr val="tx2">
                  <a:lumMod val="75000"/>
                </a:schemeClr>
              </a:solidFill>
              <a:latin typeface="Calibri" panose="020F0502020204030204" pitchFamily="34" charset="0"/>
              <a:cs typeface="Aharoni" panose="02010803020104030203" pitchFamily="2" charset="-79"/>
            </a:endParaRPr>
          </a:p>
        </p:txBody>
      </p:sp>
      <p:sp>
        <p:nvSpPr>
          <p:cNvPr id="2" name="ZoneTexte 1"/>
          <p:cNvSpPr txBox="1"/>
          <p:nvPr/>
        </p:nvSpPr>
        <p:spPr>
          <a:xfrm>
            <a:off x="0" y="0"/>
            <a:ext cx="9151545" cy="1231106"/>
          </a:xfrm>
          <a:prstGeom prst="rect">
            <a:avLst/>
          </a:prstGeom>
          <a:noFill/>
          <a:ln w="12700" cmpd="dbl">
            <a:solidFill>
              <a:schemeClr val="accent1">
                <a:shade val="50000"/>
              </a:schemeClr>
            </a:solidFill>
            <a:prstDash val="dash"/>
          </a:ln>
        </p:spPr>
        <p:txBody>
          <a:bodyPr wrap="square" rtlCol="0">
            <a:spAutoFit/>
          </a:bodyPr>
          <a:lstStyle/>
          <a:p>
            <a:pPr algn="ctr"/>
            <a:r>
              <a:rPr lang="fr-CA" sz="3700" b="1" dirty="0" smtClean="0">
                <a:solidFill>
                  <a:schemeClr val="tx2">
                    <a:lumMod val="75000"/>
                  </a:schemeClr>
                </a:solidFill>
                <a:latin typeface="Aharoni" panose="02010803020104030203" pitchFamily="2" charset="-79"/>
                <a:cs typeface="Aharoni" panose="02010803020104030203" pitchFamily="2" charset="-79"/>
              </a:rPr>
              <a:t>L’écoute, une posture spirituelle</a:t>
            </a:r>
            <a:br>
              <a:rPr lang="fr-CA" sz="3700" b="1" dirty="0" smtClean="0">
                <a:solidFill>
                  <a:schemeClr val="tx2">
                    <a:lumMod val="75000"/>
                  </a:schemeClr>
                </a:solidFill>
                <a:latin typeface="Aharoni" panose="02010803020104030203" pitchFamily="2" charset="-79"/>
                <a:cs typeface="Aharoni" panose="02010803020104030203" pitchFamily="2" charset="-79"/>
              </a:rPr>
            </a:br>
            <a:r>
              <a:rPr lang="fr-CA" sz="3700" b="1" dirty="0" smtClean="0">
                <a:solidFill>
                  <a:schemeClr val="tx2">
                    <a:lumMod val="75000"/>
                  </a:schemeClr>
                </a:solidFill>
                <a:latin typeface="Aharoni" panose="02010803020104030203" pitchFamily="2" charset="-79"/>
                <a:cs typeface="Aharoni" panose="02010803020104030203" pitchFamily="2" charset="-79"/>
              </a:rPr>
              <a:t> de l’accueil</a:t>
            </a:r>
            <a:endParaRPr lang="fr-CA" sz="3700" b="1" dirty="0">
              <a:solidFill>
                <a:schemeClr val="tx2">
                  <a:lumMod val="75000"/>
                </a:schemeClr>
              </a:solidFill>
              <a:latin typeface="Aharoni" panose="02010803020104030203" pitchFamily="2" charset="-79"/>
              <a:cs typeface="Aharoni" panose="02010803020104030203" pitchFamily="2" charset="-79"/>
            </a:endParaRPr>
          </a:p>
        </p:txBody>
      </p:sp>
      <p:sp>
        <p:nvSpPr>
          <p:cNvPr id="3" name="Rectangle 2"/>
          <p:cNvSpPr/>
          <p:nvPr/>
        </p:nvSpPr>
        <p:spPr>
          <a:xfrm>
            <a:off x="457200" y="2951177"/>
            <a:ext cx="8001000" cy="2640723"/>
          </a:xfrm>
          <a:prstGeom prst="rect">
            <a:avLst/>
          </a:prstGeom>
        </p:spPr>
        <p:txBody>
          <a:bodyPr wrap="square">
            <a:spAutoFit/>
          </a:bodyPr>
          <a:lstStyle/>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observez, écoutez l’autre, posez-lui des </a:t>
            </a:r>
            <a:r>
              <a:rPr lang="fr-CA" sz="2400" dirty="0" smtClean="0">
                <a:latin typeface="Calibri"/>
                <a:ea typeface="Calibri"/>
                <a:cs typeface="Times New Roman"/>
              </a:rPr>
              <a:t>questions</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manifestez de l’attention à ce que l’autre dit ou </a:t>
            </a:r>
            <a:r>
              <a:rPr lang="fr-CA" sz="2400" dirty="0" smtClean="0">
                <a:latin typeface="Calibri"/>
                <a:ea typeface="Calibri"/>
                <a:cs typeface="Times New Roman"/>
              </a:rPr>
              <a:t>vit</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reformulez pour vérifier la </a:t>
            </a:r>
            <a:r>
              <a:rPr lang="fr-CA" sz="2400" dirty="0" smtClean="0">
                <a:latin typeface="Calibri"/>
                <a:ea typeface="Calibri"/>
                <a:cs typeface="Times New Roman"/>
              </a:rPr>
              <a:t>compréhension</a:t>
            </a:r>
          </a:p>
          <a:p>
            <a:pPr marR="0" lvl="0" algn="just">
              <a:lnSpc>
                <a:spcPct val="115000"/>
              </a:lnSpc>
              <a:spcBef>
                <a:spcPts val="0"/>
              </a:spcBef>
              <a:spcAft>
                <a:spcPts val="0"/>
              </a:spcAft>
            </a:pPr>
            <a:endParaRPr lang="fr-CA" sz="800" dirty="0">
              <a:latin typeface="Calibri"/>
              <a:ea typeface="Calibri"/>
              <a:cs typeface="Times New Roman"/>
            </a:endParaRPr>
          </a:p>
          <a:p>
            <a:pPr marL="342900" marR="0" lvl="0" indent="-342900" algn="just">
              <a:lnSpc>
                <a:spcPct val="115000"/>
              </a:lnSpc>
              <a:spcBef>
                <a:spcPts val="0"/>
              </a:spcBef>
              <a:spcAft>
                <a:spcPts val="0"/>
              </a:spcAft>
              <a:buFont typeface="Calibri"/>
              <a:buChar char="-"/>
            </a:pPr>
            <a:r>
              <a:rPr lang="fr-CA" sz="2400" dirty="0">
                <a:latin typeface="Calibri"/>
                <a:ea typeface="Calibri"/>
                <a:cs typeface="Times New Roman"/>
              </a:rPr>
              <a:t>attendez jusqu’à ce que l’autre termine sa phrase avant de répondre</a:t>
            </a:r>
            <a:endParaRPr lang="fr-CA" sz="2400" dirty="0">
              <a:effectLst/>
              <a:latin typeface="Calibri"/>
              <a:ea typeface="Calibri"/>
              <a:cs typeface="Times New Roman"/>
            </a:endParaRPr>
          </a:p>
        </p:txBody>
      </p:sp>
    </p:spTree>
    <p:extLst>
      <p:ext uri="{BB962C8B-B14F-4D97-AF65-F5344CB8AC3E}">
        <p14:creationId xmlns:p14="http://schemas.microsoft.com/office/powerpoint/2010/main" val="176987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429</Words>
  <Application>Microsoft Office PowerPoint</Application>
  <PresentationFormat>Affichage à l'écran (4:3)</PresentationFormat>
  <Paragraphs>100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None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Anne-Marie Laffage</dc:creator>
  <cp:lastModifiedBy>Anne-Marie Laffage</cp:lastModifiedBy>
  <cp:revision>1</cp:revision>
  <dcterms:created xsi:type="dcterms:W3CDTF">2017-02-16T15:03:32Z</dcterms:created>
  <dcterms:modified xsi:type="dcterms:W3CDTF">2017-02-16T15:04:15Z</dcterms:modified>
</cp:coreProperties>
</file>